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58" r:id="rId6"/>
    <p:sldId id="281" r:id="rId7"/>
    <p:sldId id="282" r:id="rId8"/>
    <p:sldId id="28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9" r:id="rId18"/>
    <p:sldId id="277" r:id="rId19"/>
    <p:sldId id="278" r:id="rId20"/>
    <p:sldId id="260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39AFB-5117-4D52-8AB0-63F6E4BE1D15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F7143-C9E1-45C4-B8D9-3CA65ED7F2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75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4543-83FE-24DF-E87A-47CEF1DFE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73C3F-6E52-E72C-EDC3-482ABD4E9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7E997-8CAF-544C-0B34-FEEBFF56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BDC8-831F-4127-8D99-71DEAE9FDEBA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F3FA-F440-7AEE-4B06-A27369A5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02018-046B-823E-92B4-594F8AF1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343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2E20-F9EF-CE68-3109-7E97A97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41CFB-8C95-3B5E-AE48-A35580CA2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0254B-EAEF-3948-A741-05D743CC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1F6F4-DC2E-4B2D-8B92-2AA44017F1D3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BB22-7FC3-1F13-7C6D-522A8DF3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5DBB3-BB97-D387-6016-D01AD4D8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50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9F7B6-A045-03B9-BF5E-41F8B6406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51C7E-5C67-D868-C4C9-4A51BA1D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77C3C-6CB6-8324-7F1F-5D1E3502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A491-95A6-404F-A606-0316DA756FC8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6FD8B-70A0-25B4-1BFF-ECA1779B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98766-12B9-29AF-8216-CA3825E6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72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2AF4-9CB4-B9C4-E9CC-F50A0FDC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142AA-553A-2D40-51C0-924C74F8C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873F9-2015-7D82-9280-FBA48E00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1D0D-1AEA-4625-89B6-3BCB2CF99A92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AF80A-D02A-1B28-D1A4-8FDD6674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01FF-1175-E379-295C-F1B474C0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D9CBA689-AFFB-804A-E36D-68DC6A98F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1" y="2274475"/>
            <a:ext cx="140829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9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CFC3-BE7E-DAA3-4861-8B107749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B8907-926A-FC1C-D1B6-F19DABAD6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B5C8-2934-985E-051D-608B83F3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C298-6896-4F50-8582-CF3324C9A80B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6595E-A189-B23F-AB97-05A1E5EA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D9A1-6558-A8B8-5F01-05321106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9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F9B2-8AAB-0A12-A164-D30F26D9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E9070-1B24-6441-5424-5F2F63450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09E30-54E6-56F7-95C7-E9AE4AEF4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6C5EA-F3D8-C170-35D5-4812FCB2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1B97-A71F-4C60-866C-35617AB3FA3B}" type="datetime1">
              <a:rPr lang="tr-TR" smtClean="0"/>
              <a:t>27.09.2024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ABB9D-C238-AD52-7BFB-371A74D7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4D829-40B1-E57C-59A8-6BE6D141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661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A2AA-C3C4-FA50-E8E7-F25F617B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2AEFA-38DC-5C66-331D-75FE91768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291A-8C1D-AC9C-ED39-A58ADDC45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DA2BC-51D7-DE1D-9254-C56B758C5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6DEF4-E535-BAEB-5050-D4CDB062B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EA745-0215-9252-9A7F-D979AF84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9F25-F92D-46DC-AC55-87DDE1D2DF82}" type="datetime1">
              <a:rPr lang="tr-TR" smtClean="0"/>
              <a:t>27.09.2024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4EB86-DB38-921C-191C-50179A01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B5FD8-95F2-8CD2-BADE-547D59F6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415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2535-E1C4-6672-8B91-1CA1D6AA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86619-43B5-D75E-C0E0-5F86606C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7D6-72DA-4A07-ABB6-8BB499B2C899}" type="datetime1">
              <a:rPr lang="tr-TR" smtClean="0"/>
              <a:t>27.09.2024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614CD-F223-B450-9CCB-0FA618AA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50DFE-8610-B390-AB25-FDE29746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39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1F6E5-D8D7-C5D1-A1C7-10358370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9AD8-CF6B-4228-996C-E07C9EFE39A3}" type="datetime1">
              <a:rPr lang="tr-TR" smtClean="0"/>
              <a:t>27.09.2024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4D934-5DEB-5AC1-0CB0-30A1A04C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F210-795C-EB6E-62D8-83CCCDAD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796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FD9D-A29C-EAD2-8502-02757686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87CFD-1BD4-44FE-482B-A961895B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768CC-36E9-BD72-C0DA-1067CBA2A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16843-E613-9F83-2A55-87B9464F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D3B6-B5CE-4BB3-BA22-7DECAA120C9D}" type="datetime1">
              <a:rPr lang="tr-TR" smtClean="0"/>
              <a:t>27.09.2024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A829A-D947-2665-2CC2-A9325BDF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F553D-7691-CE9D-10B4-2BA432A4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501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88D4-8F29-EAA3-1670-AB031995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CC3523-19C1-5D27-CFAA-BFC1C3391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B6473-7F85-0DF2-0DF6-1C54F184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324D7-CD07-A98D-B6F1-2E7C7366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7951-2B96-4BAB-BABC-267CED305691}" type="datetime1">
              <a:rPr lang="tr-TR" smtClean="0"/>
              <a:t>27.09.2024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D2D05-98A1-7791-ABF8-A470AD16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AC14D-0027-13BF-2A7E-5F2721AC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831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663D5-AC3D-D504-DB73-8355D233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E7299-6C30-76EC-5BF1-9395E71D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9638-94CB-17B2-9F85-8BB0CD335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6A2F-CB1E-4E6C-B513-99EDB3425801}" type="datetime1">
              <a:rPr lang="tr-TR" smtClean="0"/>
              <a:t>27.09.2024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23E0F-8B3B-44E9-B566-A3906F58F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194E9-E542-7DAD-D8E0-4EF9C3D48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9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hyperlink" Target="mailto:iletisim@kutuphane.cu.edu.t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cu.edu.tr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library.cu.edu.tr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66683"/>
            <a:ext cx="9144000" cy="700691"/>
          </a:xfrm>
        </p:spPr>
        <p:txBody>
          <a:bodyPr>
            <a:noAutofit/>
          </a:bodyPr>
          <a:lstStyle/>
          <a:p>
            <a:r>
              <a:rPr lang="tr-TR" sz="3200" b="1" dirty="0">
                <a:latin typeface="+mn-lt"/>
              </a:rPr>
              <a:t>ÇUKUROVA ÜNİVERSİTESİ MERKEZ KÜTÜPHANESİ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45801-C685-1BF3-6DC8-B8F54D237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3090" y="5734536"/>
            <a:ext cx="7945820" cy="403505"/>
          </a:xfrm>
        </p:spPr>
        <p:txBody>
          <a:bodyPr>
            <a:normAutofit fontScale="77500" lnSpcReduction="20000"/>
          </a:bodyPr>
          <a:lstStyle/>
          <a:p>
            <a:r>
              <a:rPr lang="tr-TR" sz="3600" dirty="0"/>
              <a:t>ORYANTASYON</a:t>
            </a:r>
            <a:r>
              <a:rPr lang="tr-TR" dirty="0"/>
              <a:t> </a:t>
            </a:r>
            <a:r>
              <a:rPr lang="tr-TR" sz="3500" dirty="0"/>
              <a:t>SUNUMU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504F99-AB8D-12B3-4650-EE4E0A180E5E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12175957" cy="36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6337398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72" y="185738"/>
            <a:ext cx="1881255" cy="1876425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3678621" y="6337397"/>
            <a:ext cx="4950372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Kütüphane ve Dokümantasyon Daire Başkanlığı</a:t>
            </a:r>
          </a:p>
        </p:txBody>
      </p:sp>
    </p:spTree>
    <p:extLst>
      <p:ext uri="{BB962C8B-B14F-4D97-AF65-F5344CB8AC3E}">
        <p14:creationId xmlns:p14="http://schemas.microsoft.com/office/powerpoint/2010/main" val="3253488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686125" y="181447"/>
            <a:ext cx="6626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Ödünç Verme</a:t>
            </a:r>
            <a:endParaRPr lang="tr-T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918137" y="1464471"/>
            <a:ext cx="92701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latin typeface="+mj-lt"/>
              </a:rPr>
              <a:t>• 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Üniversitemiz öğrencileriyle, çalışanları (yabancı uyruklu personel ve öğrenciler dâhil) kimlik kartlarını kullanarak ödünç verme hizmetinden yararlanabilirler.</a:t>
            </a:r>
          </a:p>
          <a:p>
            <a:pPr algn="just"/>
            <a:r>
              <a:rPr lang="tr-TR" sz="2400" dirty="0">
                <a:latin typeface="+mj-lt"/>
              </a:rPr>
              <a:t>•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Kullanıcılar kitapları ödünç alabilirken danışma kaynakları, süreli yayınlar, eski harfli yazma ve basma eserler, görsel-işitsel materyaller ödünç verilmez.</a:t>
            </a:r>
          </a:p>
          <a:p>
            <a:pPr algn="just"/>
            <a:r>
              <a:rPr lang="tr-TR" sz="2400" dirty="0">
                <a:latin typeface="+mj-lt"/>
              </a:rPr>
              <a:t>•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Ödünç, iade, uzatma işlemleri ödünç verme biriminden veya </a:t>
            </a:r>
            <a:r>
              <a:rPr lang="tr-T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Self-</a:t>
            </a:r>
            <a:r>
              <a:rPr lang="tr-TR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makinesinden yapılabilir.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91FE102-6C10-E610-E959-19A6F93F8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637732" y="189978"/>
            <a:ext cx="5200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Ödünç Verme</a:t>
            </a:r>
            <a:endParaRPr lang="tr-TR" sz="3200" dirty="0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62390"/>
              </p:ext>
            </p:extLst>
          </p:nvPr>
        </p:nvGraphicFramePr>
        <p:xfrm>
          <a:off x="2175639" y="1109569"/>
          <a:ext cx="8187561" cy="136529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{10A1B5D5-9B99-4C35-A422-299274C87663}</a:tableStyleId>
              </a:tblPr>
              <a:tblGrid>
                <a:gridCol w="2728585">
                  <a:extLst>
                    <a:ext uri="{9D8B030D-6E8A-4147-A177-3AD203B41FA5}">
                      <a16:colId xmlns:a16="http://schemas.microsoft.com/office/drawing/2014/main" val="2489250236"/>
                    </a:ext>
                  </a:extLst>
                </a:gridCol>
                <a:gridCol w="2729488">
                  <a:extLst>
                    <a:ext uri="{9D8B030D-6E8A-4147-A177-3AD203B41FA5}">
                      <a16:colId xmlns:a16="http://schemas.microsoft.com/office/drawing/2014/main" val="2731632911"/>
                    </a:ext>
                  </a:extLst>
                </a:gridCol>
                <a:gridCol w="2729488">
                  <a:extLst>
                    <a:ext uri="{9D8B030D-6E8A-4147-A177-3AD203B41FA5}">
                      <a16:colId xmlns:a16="http://schemas.microsoft.com/office/drawing/2014/main" val="3696816327"/>
                    </a:ext>
                  </a:extLst>
                </a:gridCol>
              </a:tblGrid>
              <a:tr h="3097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FFFFFF"/>
                          </a:solidFill>
                          <a:effectLst/>
                        </a:rPr>
                        <a:t>Kullanıcı Türü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FFFFFF"/>
                          </a:solidFill>
                          <a:effectLst/>
                        </a:rPr>
                        <a:t>Kitap Adedi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FFFFFF"/>
                          </a:solidFill>
                          <a:effectLst/>
                        </a:rPr>
                        <a:t>Kullanım Süresi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7317491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000000"/>
                          </a:solidFill>
                          <a:effectLst/>
                        </a:rPr>
                        <a:t>Akademik Personel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10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30 Gün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33118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000000"/>
                          </a:solidFill>
                          <a:effectLst/>
                        </a:rPr>
                        <a:t>İdari Personel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5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30 Gün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1570183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000000"/>
                          </a:solidFill>
                          <a:effectLst/>
                        </a:rPr>
                        <a:t>Öğrenci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5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30 Gün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3412074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KİTS-TÜBESS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5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30 Gün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8200607"/>
                  </a:ext>
                </a:extLst>
              </a:tr>
            </a:tbl>
          </a:graphicData>
        </a:graphic>
      </p:graphicFrame>
      <p:pic>
        <p:nvPicPr>
          <p:cNvPr id="8" name="Resim 7">
            <a:extLst>
              <a:ext uri="{FF2B5EF4-FFF2-40B4-BE49-F238E27FC236}">
                <a16:creationId xmlns:a16="http://schemas.microsoft.com/office/drawing/2014/main" id="{B542B1E2-1613-4333-9885-6142F6CF0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39" y="2486021"/>
            <a:ext cx="8187561" cy="3631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19D173A-5160-3AEE-8D79-20026465A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1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665027" y="163030"/>
            <a:ext cx="6488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Elektronik Kaynaklar</a:t>
            </a:r>
            <a:endParaRPr lang="tr-T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665027" y="1166650"/>
            <a:ext cx="100224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Elektronik ortamda saklanan ve yönetilen farklı tür ve kategorilerdeki kaynaklara elektronik kaynak denir. E-kaynaklar, elektronik ortamda yaratılmış ya da sonradan elektronik ortama aktarılmış, dijital kaynak ya da bilgidir. </a:t>
            </a:r>
          </a:p>
          <a:p>
            <a:pPr algn="just"/>
            <a:endParaRPr lang="tr-T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tr-T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Elektronik kaynak türleri arasında elektronik dokümanlar, elektronik kitaplar, elektronik süreli yayın, elektronik dergiler, elektronik magazin, internet vb. kaynaklar yer almaktadır.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42A1626A-9CD7-42E4-8E37-055230597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87" y="3429000"/>
            <a:ext cx="9363496" cy="2647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B4C37FD-1CEC-0B84-6707-5683CA61E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0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535757" y="209261"/>
            <a:ext cx="5848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Elektronik Kaynaklar</a:t>
            </a:r>
            <a:endParaRPr lang="tr-TR" sz="3200" dirty="0"/>
          </a:p>
        </p:txBody>
      </p:sp>
      <p:sp>
        <p:nvSpPr>
          <p:cNvPr id="7" name="Dikdörtgen 6"/>
          <p:cNvSpPr/>
          <p:nvPr/>
        </p:nvSpPr>
        <p:spPr>
          <a:xfrm>
            <a:off x="1842447" y="1505396"/>
            <a:ext cx="912298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200" b="1" dirty="0">
                <a:latin typeface="+mj-lt"/>
              </a:rPr>
              <a:t>Kampüs İçi Erişim: </a:t>
            </a:r>
          </a:p>
          <a:p>
            <a:pPr algn="just"/>
            <a:r>
              <a:rPr lang="tr-TR" sz="2200" dirty="0">
                <a:latin typeface="+mj-lt"/>
              </a:rPr>
              <a:t>Kütüphanemizin abone olduğu e-kaynaklara kampüs yerleşkesinde, Çukurova Üniversitesinin tanımlamış olduğu e-posta hesabı ve şifresi ile üniversite ağı üzerinden internet bağlantısı yapılarak erişilebilir. </a:t>
            </a:r>
          </a:p>
          <a:p>
            <a:endParaRPr lang="tr-TR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tr-TR" sz="2200" b="1" dirty="0">
                <a:latin typeface="+mj-lt"/>
              </a:rPr>
              <a:t>Kampüs Dışı Erişim: </a:t>
            </a:r>
          </a:p>
          <a:p>
            <a:pPr algn="just"/>
            <a:r>
              <a:rPr lang="tr-TR" sz="2200" dirty="0">
                <a:latin typeface="+mj-lt"/>
              </a:rPr>
              <a:t>Kullanıcılarımız kampüs yerleşkesi dışında cihazlarına üniversitemiz </a:t>
            </a:r>
            <a:r>
              <a:rPr lang="tr-TR" sz="2200" dirty="0" err="1">
                <a:latin typeface="+mj-lt"/>
              </a:rPr>
              <a:t>proxy</a:t>
            </a:r>
            <a:r>
              <a:rPr lang="tr-TR" sz="2200" dirty="0">
                <a:latin typeface="+mj-lt"/>
              </a:rPr>
              <a:t> ayarlarını tanımlayarak kütüphane kaynaklarına uzaktan erişebilirler. Web sitemiz üzerinden kütüphane kaynaklarına erişim için Proxy Ayarları hakkında bilgi edinilebilir.</a:t>
            </a:r>
          </a:p>
          <a:p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686C772-B81A-3086-0D5F-0417B7D21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80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672574" y="162660"/>
            <a:ext cx="5355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Engelsiz Okuyucu Hizmetleri</a:t>
            </a:r>
          </a:p>
        </p:txBody>
      </p:sp>
      <p:sp>
        <p:nvSpPr>
          <p:cNvPr id="5" name="Dikdörtgen 4"/>
          <p:cNvSpPr/>
          <p:nvPr/>
        </p:nvSpPr>
        <p:spPr>
          <a:xfrm>
            <a:off x="723331" y="1030015"/>
            <a:ext cx="111638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latin typeface="+mj-lt"/>
              </a:rPr>
              <a:t>	Kütüphanemiz, engelli okuyucuların, kütüphane olanaklarından yararlanmalarını sağlamaya yönelik </a:t>
            </a:r>
          </a:p>
          <a:p>
            <a:pPr algn="just"/>
            <a:r>
              <a:rPr lang="tr-TR" dirty="0">
                <a:latin typeface="+mj-lt"/>
              </a:rPr>
              <a:t>	hizmetler sunmaktadır. </a:t>
            </a:r>
          </a:p>
          <a:p>
            <a:pPr algn="just"/>
            <a:r>
              <a:rPr lang="tr-TR" dirty="0">
                <a:latin typeface="+mj-lt"/>
              </a:rPr>
              <a:t>	   - Engelli okuyuculara yönelik giriş yolları ve rampalar, </a:t>
            </a:r>
          </a:p>
          <a:p>
            <a:pPr algn="just"/>
            <a:r>
              <a:rPr lang="tr-TR" dirty="0">
                <a:latin typeface="+mj-lt"/>
              </a:rPr>
              <a:t>	   - Kütüphane içerisinde katlar arası ulaşımı sağlayan asansör, </a:t>
            </a:r>
          </a:p>
          <a:p>
            <a:pPr algn="just"/>
            <a:r>
              <a:rPr lang="tr-TR" dirty="0">
                <a:latin typeface="+mj-lt"/>
              </a:rPr>
              <a:t>	   - Bay ve bayan engelli tuvaletleri,</a:t>
            </a:r>
          </a:p>
          <a:p>
            <a:pPr algn="just"/>
            <a:r>
              <a:rPr lang="tr-TR" dirty="0">
                <a:latin typeface="+mj-lt"/>
              </a:rPr>
              <a:t>	   - Tekerlekli sandalye kullanan okuyucularımız için yayın tarama bilgisayarı bulunan masa,</a:t>
            </a:r>
          </a:p>
          <a:p>
            <a:pPr algn="just"/>
            <a:r>
              <a:rPr lang="tr-TR" dirty="0">
                <a:latin typeface="+mj-lt"/>
              </a:rPr>
              <a:t>	   - Görme engelli okuyucularımız için basılı kitapları kamerası ile tarayan ve yazıları sesli olarak okuyan cihaz.</a:t>
            </a:r>
            <a:endParaRPr lang="tr-TR" sz="2000" dirty="0">
              <a:latin typeface="+mj-lt"/>
            </a:endParaRPr>
          </a:p>
        </p:txBody>
      </p:sp>
      <p:sp>
        <p:nvSpPr>
          <p:cNvPr id="6" name="AutoShape 2" descr="blob:https://web.whatsapp.com/7f18efe6-df88-4f05-8404-be0f9c6ef69f"/>
          <p:cNvSpPr>
            <a:spLocks noChangeAspect="1" noChangeArrowheads="1"/>
          </p:cNvSpPr>
          <p:nvPr/>
        </p:nvSpPr>
        <p:spPr bwMode="auto">
          <a:xfrm>
            <a:off x="2238703" y="3188242"/>
            <a:ext cx="2111648" cy="21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4" descr="blob:https://web.whatsapp.com/7f18efe6-df88-4f05-8404-be0f9c6ef69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841" y="3188242"/>
            <a:ext cx="4358509" cy="254541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70" y="3188242"/>
            <a:ext cx="4812030" cy="254541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FD73AA2-4AFD-6895-6793-D4EDDF6CD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19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535757" y="1481959"/>
            <a:ext cx="10120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latin typeface="+mj-lt"/>
              </a:rPr>
              <a:t>Kütüphanemizin alt katında özel firma aracılığıyla kırtasiye ve fotokopi hizmeti verilmektedir.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AA0CD0D-2F44-46DC-B89D-3E1F02243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62" y="2708893"/>
            <a:ext cx="4013675" cy="252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1260F1E-A513-44C0-BDE5-B3A731E5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745" y="2685100"/>
            <a:ext cx="4520208" cy="2690941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535757" y="209262"/>
            <a:ext cx="5875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Fotokopi</a:t>
            </a:r>
            <a:endParaRPr lang="tr-TR" sz="32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A70979C-F907-A26D-66AD-8312DBA9B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4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535757" y="316856"/>
            <a:ext cx="5405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İletişim</a:t>
            </a:r>
            <a:endParaRPr lang="tr-TR" sz="3200" dirty="0"/>
          </a:p>
        </p:txBody>
      </p:sp>
      <p:sp>
        <p:nvSpPr>
          <p:cNvPr id="6" name="Dikdörtgen 5"/>
          <p:cNvSpPr/>
          <p:nvPr/>
        </p:nvSpPr>
        <p:spPr>
          <a:xfrm>
            <a:off x="1496704" y="1050120"/>
            <a:ext cx="919859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latin typeface="+mj-lt"/>
              </a:rPr>
              <a:t>Çukurova Üniversitesi  </a:t>
            </a:r>
          </a:p>
          <a:p>
            <a:pPr algn="ctr"/>
            <a:r>
              <a:rPr lang="tr-TR" sz="2400" dirty="0">
                <a:latin typeface="+mj-lt"/>
              </a:rPr>
              <a:t>Kütüphane ve Dokümantasyon Daire Başkanlığı</a:t>
            </a:r>
          </a:p>
          <a:p>
            <a:pPr algn="ctr"/>
            <a:r>
              <a:rPr lang="tr-TR" sz="2000" dirty="0">
                <a:latin typeface="+mj-lt"/>
              </a:rPr>
              <a:t> Telefon: 0322 338 67 24    </a:t>
            </a:r>
            <a:r>
              <a:rPr lang="tr-TR" sz="2000" dirty="0" err="1">
                <a:latin typeface="+mj-lt"/>
              </a:rPr>
              <a:t>Fax</a:t>
            </a:r>
            <a:r>
              <a:rPr lang="tr-TR" sz="2000" dirty="0">
                <a:latin typeface="+mj-lt"/>
              </a:rPr>
              <a:t>: 0322 338 69 15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CCC799B-FDE4-45FD-ABBF-104F44B0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522" y="2354317"/>
            <a:ext cx="5728520" cy="352807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F742A19-6AD5-4AC9-8249-53A1F2F3F8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55" y="2688886"/>
            <a:ext cx="366859" cy="366393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8967214" y="2665257"/>
            <a:ext cx="1071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E-Posta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12" name="Dikdörtgen 11"/>
          <p:cNvSpPr/>
          <p:nvPr/>
        </p:nvSpPr>
        <p:spPr>
          <a:xfrm flipH="1">
            <a:off x="7346732" y="3135474"/>
            <a:ext cx="393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accent5">
                    <a:lumMod val="75000"/>
                  </a:schemeClr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iletisim@kutuphane.cu.edu.tr</a:t>
            </a:r>
            <a:r>
              <a:rPr lang="tr-TR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3" name="Dikdörtgen 12"/>
          <p:cNvSpPr/>
          <p:nvPr/>
        </p:nvSpPr>
        <p:spPr>
          <a:xfrm flipH="1">
            <a:off x="8474424" y="3836436"/>
            <a:ext cx="1677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Sosyal Medya: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F90C9033-20B8-493A-8659-FECFE0A183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241" y="4344600"/>
            <a:ext cx="1790254" cy="369332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 flipH="1">
            <a:off x="8496194" y="4694204"/>
            <a:ext cx="1633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u="sng" dirty="0">
                <a:latin typeface="+mj-lt"/>
              </a:rPr>
              <a:t>/</a:t>
            </a:r>
            <a:r>
              <a:rPr lang="tr-TR" sz="2000" u="sng" dirty="0" err="1">
                <a:latin typeface="+mj-lt"/>
              </a:rPr>
              <a:t>cukutuphane</a:t>
            </a:r>
            <a:endParaRPr lang="tr-TR" sz="2000" u="sng" dirty="0">
              <a:latin typeface="+mj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AE6647B-DB33-990D-0F20-6F211EF9E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95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76258"/>
            <a:ext cx="9144000" cy="700691"/>
          </a:xfrm>
        </p:spPr>
        <p:txBody>
          <a:bodyPr>
            <a:noAutofit/>
          </a:bodyPr>
          <a:lstStyle/>
          <a:p>
            <a:r>
              <a:rPr lang="tr-TR" sz="4000" dirty="0"/>
              <a:t>Dinlediğiniz için teşekkürler.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504F99-AB8D-12B3-4650-EE4E0A180E5E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18016"/>
          <a:stretch/>
        </p:blipFill>
        <p:spPr bwMode="auto">
          <a:xfrm>
            <a:off x="0" y="0"/>
            <a:ext cx="12192000" cy="51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6337398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05" y="3011367"/>
            <a:ext cx="1907189" cy="190229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3794234" y="6337397"/>
            <a:ext cx="4782207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Kütüphane ve Dokümantasyon Daire Başkanlığı</a:t>
            </a:r>
          </a:p>
        </p:txBody>
      </p:sp>
    </p:spTree>
    <p:extLst>
      <p:ext uri="{BB962C8B-B14F-4D97-AF65-F5344CB8AC3E}">
        <p14:creationId xmlns:p14="http://schemas.microsoft.com/office/powerpoint/2010/main" val="240353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FCE7-CCD6-8E5E-74B9-4708228A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138" y="146051"/>
            <a:ext cx="9625662" cy="601662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Genel Bilgiler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EDFF-59B2-7C64-93EB-5FDD5605E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139" y="1519315"/>
            <a:ext cx="9625662" cy="404648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sz="2400" dirty="0">
                <a:latin typeface="+mj-lt"/>
              </a:rPr>
              <a:t>Üniversitemiz Kütüphanesi 4 Nisan 1979 tarihinde Kütüphanecilik Enstitüsü tarafından Tıp Fakültesi Dekanlık binasında açılmış ve Ocak 1997’de yapımı tamamlanan mevcut binasına taşınmıştır. Kütüphane binası </a:t>
            </a:r>
            <a:r>
              <a:rPr lang="tr-TR" sz="2400" dirty="0" smtClean="0">
                <a:latin typeface="+mj-lt"/>
              </a:rPr>
              <a:t>14.000 </a:t>
            </a:r>
            <a:r>
              <a:rPr lang="tr-TR" sz="2400" dirty="0">
                <a:latin typeface="+mj-lt"/>
              </a:rPr>
              <a:t>m² kapalı alanda, </a:t>
            </a:r>
            <a:r>
              <a:rPr lang="tr-TR" sz="2400" dirty="0" smtClean="0">
                <a:latin typeface="+mj-lt"/>
              </a:rPr>
              <a:t>856 </a:t>
            </a:r>
            <a:r>
              <a:rPr lang="tr-TR" sz="2400" dirty="0">
                <a:latin typeface="+mj-lt"/>
              </a:rPr>
              <a:t>kişilik oturma kapasitesi ile hizmet vermektedir. Kütüphane binasının girişinde ve ilk üç katında bulunan okuma salonlarının haricinde bodrum katta serbest çalışma salonumuz da bulunmaktadır.</a:t>
            </a:r>
          </a:p>
          <a:p>
            <a:pPr algn="just"/>
            <a:r>
              <a:rPr lang="tr-TR" sz="2400" dirty="0">
                <a:latin typeface="+mj-lt"/>
              </a:rPr>
              <a:t>Kütüphanemizde, LC (Library of </a:t>
            </a:r>
            <a:r>
              <a:rPr lang="tr-TR" sz="2400" dirty="0" err="1">
                <a:latin typeface="+mj-lt"/>
              </a:rPr>
              <a:t>Congress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Classification</a:t>
            </a:r>
            <a:r>
              <a:rPr lang="tr-TR" sz="2400" dirty="0">
                <a:latin typeface="+mj-lt"/>
              </a:rPr>
              <a:t> - Kongre Kütüphanesi Sınıflama Sistemi) sınıflama sistemi kullanılmakta ve açık raf sistemiyle kullanıcılara hizmet verilmektedir. </a:t>
            </a:r>
          </a:p>
          <a:p>
            <a:pPr algn="just"/>
            <a:r>
              <a:rPr lang="tr-TR" sz="2400" dirty="0" err="1">
                <a:latin typeface="+mj-lt"/>
              </a:rPr>
              <a:t>Selfcheck</a:t>
            </a:r>
            <a:r>
              <a:rPr lang="tr-TR" sz="2400" dirty="0">
                <a:latin typeface="+mj-lt"/>
              </a:rPr>
              <a:t> cihazı ile kullanıcılarımız, ödünç verme birimine bağlı kalmaksızın ödünç alma ve iade işlemlerini otomatik olarak kendileri de yapabilmektedirler.</a:t>
            </a:r>
          </a:p>
          <a:p>
            <a:pPr algn="just"/>
            <a:r>
              <a:rPr lang="tr-TR" sz="2400" dirty="0">
                <a:latin typeface="+mj-lt"/>
              </a:rPr>
              <a:t>Kütüphanemizin okuma salonlarında wifi bağlantısı (CU-Wifi/</a:t>
            </a:r>
            <a:r>
              <a:rPr lang="tr-TR" sz="2400" dirty="0" err="1">
                <a:latin typeface="+mj-lt"/>
              </a:rPr>
              <a:t>Ogrenci</a:t>
            </a:r>
            <a:r>
              <a:rPr lang="tr-TR" sz="2400" dirty="0">
                <a:latin typeface="+mj-lt"/>
              </a:rPr>
              <a:t>-Wifi) ile kablosuz internet erişimi bulunmaktadır.</a:t>
            </a:r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6A089-EAE1-C632-A3DD-73FCBC50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49" y="6337399"/>
            <a:ext cx="1949189" cy="318195"/>
          </a:xfrm>
        </p:spPr>
        <p:txBody>
          <a:bodyPr/>
          <a:lstStyle/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5467349" y="6337399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66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3BCA3A-8949-4FFC-3B46-50384EDD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C943BA-5441-5D88-5DAD-69C45EF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539" y="136525"/>
            <a:ext cx="9770659" cy="562923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Çalışma Saatleri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94BFACAB-998D-CC68-6FB3-57063EBA8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23" y="2283757"/>
            <a:ext cx="7523093" cy="3391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88900" sx="101000" sy="101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9931AA8-94AA-845D-B3CA-DF3805A97BD1}"/>
              </a:ext>
            </a:extLst>
          </p:cNvPr>
          <p:cNvSpPr txBox="1"/>
          <p:nvPr/>
        </p:nvSpPr>
        <p:spPr>
          <a:xfrm>
            <a:off x="1583141" y="1575872"/>
            <a:ext cx="9157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+mj-lt"/>
              </a:rPr>
              <a:t>Eğitim dönemi, ara tatil dönemi ve yaz döneminde kütüphane çalışma saatleri aşağıdaki gibidir:</a:t>
            </a:r>
          </a:p>
        </p:txBody>
      </p:sp>
    </p:spTree>
    <p:extLst>
      <p:ext uri="{BB962C8B-B14F-4D97-AF65-F5344CB8AC3E}">
        <p14:creationId xmlns:p14="http://schemas.microsoft.com/office/powerpoint/2010/main" val="3155627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8BF9DCA-B8FC-47F4-5F3C-B634A48D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D481CB-794E-B0DC-F7E4-5F5D8FB81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309" y="136525"/>
            <a:ext cx="10180093" cy="603866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Koleksiyon</a:t>
            </a:r>
          </a:p>
        </p:txBody>
      </p:sp>
      <p:pic>
        <p:nvPicPr>
          <p:cNvPr id="6" name="İçerik Yer Tutucusu 9">
            <a:extLst>
              <a:ext uri="{FF2B5EF4-FFF2-40B4-BE49-F238E27FC236}">
                <a16:creationId xmlns:a16="http://schemas.microsoft.com/office/drawing/2014/main" id="{00522E27-D1AF-57CF-2E2C-46E9D6C55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787" y="1094100"/>
            <a:ext cx="8692055" cy="50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8FB5424-3A4E-0DA5-5AFA-8FEA08983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0CDCE6-FE16-CA11-307E-4D7E678F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430" y="1112527"/>
            <a:ext cx="9506803" cy="1325563"/>
          </a:xfrm>
        </p:spPr>
        <p:txBody>
          <a:bodyPr>
            <a:noAutofit/>
          </a:bodyPr>
          <a:lstStyle/>
          <a:p>
            <a:r>
              <a:rPr 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Kütüphane koleksiyonumuzda basılı kitaplar, dergiler ve tezlerin haricinde birçok elektronik kaynak bulunmaktadır. Koleksiyonumuz kütüphanenin zemin, birinci ve ikinci katlarında açık raf sistemiyle okuyucularımıza sunulmaktadır.</a:t>
            </a:r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8765D0B-8D37-C516-C440-C834164D53D8}"/>
              </a:ext>
            </a:extLst>
          </p:cNvPr>
          <p:cNvSpPr txBox="1"/>
          <p:nvPr/>
        </p:nvSpPr>
        <p:spPr>
          <a:xfrm>
            <a:off x="1463723" y="180774"/>
            <a:ext cx="609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Koleksiyon</a:t>
            </a:r>
            <a:endParaRPr lang="tr-TR" dirty="0"/>
          </a:p>
        </p:txBody>
      </p:sp>
      <p:graphicFrame>
        <p:nvGraphicFramePr>
          <p:cNvPr id="7" name="Tablo 8">
            <a:extLst>
              <a:ext uri="{FF2B5EF4-FFF2-40B4-BE49-F238E27FC236}">
                <a16:creationId xmlns:a16="http://schemas.microsoft.com/office/drawing/2014/main" id="{1510FE6D-E321-2A80-9417-532F0622B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181808"/>
              </p:ext>
            </p:extLst>
          </p:nvPr>
        </p:nvGraphicFramePr>
        <p:xfrm>
          <a:off x="2034455" y="2483371"/>
          <a:ext cx="7798658" cy="320040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{68D230F3-CF80-4859-8CE7-A43EE81993B5}</a:tableStyleId>
              </a:tblPr>
              <a:tblGrid>
                <a:gridCol w="3899329">
                  <a:extLst>
                    <a:ext uri="{9D8B030D-6E8A-4147-A177-3AD203B41FA5}">
                      <a16:colId xmlns:a16="http://schemas.microsoft.com/office/drawing/2014/main" val="1301407238"/>
                    </a:ext>
                  </a:extLst>
                </a:gridCol>
                <a:gridCol w="3899329">
                  <a:extLst>
                    <a:ext uri="{9D8B030D-6E8A-4147-A177-3AD203B41FA5}">
                      <a16:colId xmlns:a16="http://schemas.microsoft.com/office/drawing/2014/main" val="942623566"/>
                    </a:ext>
                  </a:extLst>
                </a:gridCol>
              </a:tblGrid>
              <a:tr h="4148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sz="1600" b="0" dirty="0"/>
                        <a:t>Kitap ve Dergi</a:t>
                      </a:r>
                      <a:endParaRPr lang="tr-TR" sz="1600" b="0" dirty="0">
                        <a:latin typeface="+mj-lt"/>
                      </a:endParaRPr>
                    </a:p>
                  </a:txBody>
                  <a:tcPr marT="90000" marB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b="0" dirty="0" smtClean="0">
                          <a:latin typeface="+mj-lt"/>
                        </a:rPr>
                        <a:t>218.686</a:t>
                      </a:r>
                      <a:endParaRPr lang="tr-TR" sz="16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893259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/>
                        <a:t>Üniversitemizde Haz. Tezler: 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 smtClean="0">
                          <a:latin typeface="+mj-lt"/>
                        </a:rPr>
                        <a:t>16.037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075645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/>
                        <a:t>Basma Nadir Eser: 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849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248103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Yazma Nadir Eser: </a:t>
                      </a:r>
                      <a:endParaRPr lang="tr-T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335207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E-Kitap: </a:t>
                      </a:r>
                      <a:endParaRPr lang="tr-T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 smtClean="0">
                          <a:latin typeface="+mj-lt"/>
                        </a:rPr>
                        <a:t>825.085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803571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E-Dergi: </a:t>
                      </a:r>
                      <a:endParaRPr lang="tr-T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 smtClean="0">
                          <a:latin typeface="+mj-lt"/>
                        </a:rPr>
                        <a:t>58.298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472711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E-Tez: </a:t>
                      </a:r>
                      <a:endParaRPr lang="tr-TR" sz="1600" b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2.100.000+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6806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587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ABEE7C-1983-497D-BF8B-14D835DB4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17" y="168309"/>
            <a:ext cx="4367283" cy="620111"/>
          </a:xfrm>
        </p:spPr>
        <p:txBody>
          <a:bodyPr>
            <a:noAutofit/>
          </a:bodyPr>
          <a:lstStyle/>
          <a:p>
            <a:pPr algn="l"/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Çalışma Salonları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E8C8865-7DCC-4F26-BDB7-487F9D038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31" y="3834503"/>
            <a:ext cx="4638825" cy="193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BEBEBC5A-42D5-4BCF-B8D7-162DF3235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30" y="1344466"/>
            <a:ext cx="4466268" cy="193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36658F74-22F2-41A6-9537-7B3D871EF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31" y="1344466"/>
            <a:ext cx="4545405" cy="193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7A03C45-A161-4ADE-86FF-D0133D2C8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30" y="3834503"/>
            <a:ext cx="4512738" cy="2028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0183283-15D3-A048-E0C7-EEBBFEBD5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2F8B6BB-3EE8-3E0D-346D-F3DBB91A17ED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>
                <a:solidFill>
                  <a:schemeClr val="bg1"/>
                </a:solidFill>
              </a:rPr>
              <a:t>www.cu.edu.tr</a:t>
            </a:r>
            <a:endParaRPr lang="tr-TR" sz="1800" dirty="0">
              <a:solidFill>
                <a:schemeClr val="bg1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15241E3-7E07-C0A1-B162-C5CFF81BA3B9}"/>
              </a:ext>
            </a:extLst>
          </p:cNvPr>
          <p:cNvSpPr txBox="1">
            <a:spLocks/>
          </p:cNvSpPr>
          <p:nvPr/>
        </p:nvSpPr>
        <p:spPr>
          <a:xfrm>
            <a:off x="5467349" y="6337399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0432200-BC46-4790-B61E-69732C3FC24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 b="253"/>
          <a:stretch>
            <a:fillRect/>
          </a:stretch>
        </p:blipFill>
        <p:spPr>
          <a:xfrm>
            <a:off x="1883391" y="1023582"/>
            <a:ext cx="9703558" cy="4844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Başlık 2">
            <a:extLst>
              <a:ext uri="{FF2B5EF4-FFF2-40B4-BE49-F238E27FC236}">
                <a16:creationId xmlns:a16="http://schemas.microsoft.com/office/drawing/2014/main" id="{DC2468C2-5B44-AD49-1617-7BF2BEB0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185" y="253084"/>
            <a:ext cx="79356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Web Sayfası   </a:t>
            </a:r>
            <a:r>
              <a:rPr lang="tr-TR" sz="3200" b="1" i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https://library.cu.edu.tr/</a:t>
            </a:r>
            <a:endParaRPr lang="tr-TR" sz="3200" b="1" i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856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733266" y="193874"/>
            <a:ext cx="79975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Web Sayfası   </a:t>
            </a:r>
            <a:r>
              <a:rPr lang="tr-TR" sz="3200" b="1" i="1" u="sng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https://library.cu.edu.tr/</a:t>
            </a:r>
            <a:endParaRPr lang="tr-TR" sz="3200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017987" y="1305342"/>
            <a:ext cx="93778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•</a:t>
            </a:r>
            <a:r>
              <a:rPr lang="tr-TR" dirty="0">
                <a:latin typeface="+mj-lt"/>
              </a:rPr>
              <a:t> </a:t>
            </a:r>
            <a:r>
              <a:rPr lang="tr-TR" sz="2400" dirty="0">
                <a:latin typeface="+mj-lt"/>
              </a:rPr>
              <a:t>Kütüphane web sayfamızdan kütüphane ile ilgili işlemlerinizin çoğunu takip edebilirsiniz. </a:t>
            </a:r>
          </a:p>
          <a:p>
            <a:pPr algn="just"/>
            <a:r>
              <a:rPr lang="tr-TR" sz="2400" dirty="0">
                <a:latin typeface="+mj-lt"/>
              </a:rPr>
              <a:t>• Katalog sorgulama yapabilirsiniz.</a:t>
            </a:r>
          </a:p>
          <a:p>
            <a:pPr algn="just"/>
            <a:r>
              <a:rPr lang="tr-TR" sz="2400" dirty="0">
                <a:latin typeface="+mj-lt"/>
              </a:rPr>
              <a:t>• Abone olunan veritabanlarına web sayfamızda bulunan Tüm Kaynaklarda Arama seçeneğiyle elektronik kaynak taraması yapabilirsiniz.</a:t>
            </a:r>
          </a:p>
          <a:p>
            <a:pPr algn="just"/>
            <a:r>
              <a:rPr lang="tr-TR" sz="2400" dirty="0">
                <a:latin typeface="+mj-lt"/>
              </a:rPr>
              <a:t>• Abone ve deneme erişimli veri tabanlarına erişebilirsiniz.</a:t>
            </a:r>
          </a:p>
          <a:p>
            <a:pPr algn="just"/>
            <a:r>
              <a:rPr lang="tr-TR" sz="2400" dirty="0">
                <a:latin typeface="+mj-lt"/>
              </a:rPr>
              <a:t>• Akademik Arşiv Sistemine ulaşabilirsiniz.</a:t>
            </a:r>
          </a:p>
          <a:p>
            <a:pPr algn="just"/>
            <a:r>
              <a:rPr lang="tr-TR" sz="2400" dirty="0">
                <a:latin typeface="+mj-lt"/>
              </a:rPr>
              <a:t>• Araştırmalarınız için yararlı bağlantı adreslerinden yararlanabilirsiniz.</a:t>
            </a:r>
          </a:p>
          <a:p>
            <a:pPr algn="just"/>
            <a:r>
              <a:rPr lang="tr-TR" sz="2400" dirty="0">
                <a:latin typeface="+mj-lt"/>
              </a:rPr>
              <a:t>• Güncel Duyuru ve Haberlerimizi takip edebilirsiniz.</a:t>
            </a:r>
          </a:p>
          <a:p>
            <a:pPr algn="just"/>
            <a:r>
              <a:rPr lang="tr-TR" sz="2400" dirty="0">
                <a:latin typeface="+mj-lt"/>
              </a:rPr>
              <a:t>• Kütüphanelerarası Ödünç Verme Hizmetinden yararlanabilirsiniz.</a:t>
            </a:r>
          </a:p>
          <a:p>
            <a:pPr algn="just"/>
            <a:r>
              <a:rPr lang="tr-TR" sz="2400" dirty="0">
                <a:latin typeface="+mj-lt"/>
              </a:rPr>
              <a:t>• Web sitesi üzerinden kütüphane kaynaklarına erişim için Proxy Ayarları hakkında bilgi edinebilirsiniz.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B266E72-DD7D-A1C5-BF8D-70023E608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3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858606" y="1905506"/>
            <a:ext cx="96800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latin typeface="+mj-lt"/>
              </a:rPr>
              <a:t>• Kütüphaneye gelerek oluşturulan Kütüphane Hesabınıza web sayfamızdan   erişebilirsiniz.</a:t>
            </a:r>
          </a:p>
          <a:p>
            <a:r>
              <a:rPr lang="tr-TR" sz="2400" dirty="0">
                <a:latin typeface="+mj-lt"/>
              </a:rPr>
              <a:t>• Kütüphane hesabınız aracılığıyla ödünç aldığınız kaynakları görüntüleye-bilirsiniz</a:t>
            </a:r>
          </a:p>
          <a:p>
            <a:r>
              <a:rPr lang="tr-TR" sz="2400" dirty="0">
                <a:latin typeface="+mj-lt"/>
              </a:rPr>
              <a:t>• Kütüphane hesabınız aracılığıyla ödünç aldığınız kaynakların iade tarihini takip edebilirsiniz.</a:t>
            </a:r>
          </a:p>
          <a:p>
            <a:r>
              <a:rPr lang="tr-TR" sz="2400" dirty="0">
                <a:latin typeface="+mj-lt"/>
              </a:rPr>
              <a:t>• Ödünç aldığınız yayınların süre uzatma işlemlerini yapabilirsiniz.</a:t>
            </a:r>
          </a:p>
          <a:p>
            <a:endParaRPr lang="tr-TR" sz="2400" dirty="0"/>
          </a:p>
        </p:txBody>
      </p:sp>
      <p:sp>
        <p:nvSpPr>
          <p:cNvPr id="7" name="Dikdörtgen 6"/>
          <p:cNvSpPr/>
          <p:nvPr/>
        </p:nvSpPr>
        <p:spPr>
          <a:xfrm>
            <a:off x="1681184" y="136525"/>
            <a:ext cx="6294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Kütüphane Hesabı</a:t>
            </a:r>
            <a:endParaRPr lang="tr-TR" sz="32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61C2A0C-9625-C1A6-83AA-D97C1F52C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1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49D4CE99B5AD543B1279803DDFEE6D2" ma:contentTypeVersion="2" ma:contentTypeDescription="Yeni belge oluşturun." ma:contentTypeScope="" ma:versionID="d721fef40f769be7bef4897d85484d70">
  <xsd:schema xmlns:xsd="http://www.w3.org/2001/XMLSchema" xmlns:xs="http://www.w3.org/2001/XMLSchema" xmlns:p="http://schemas.microsoft.com/office/2006/metadata/properties" xmlns:ns2="4022fd76-da19-4aa4-8008-a3e4e2ce3eae" targetNamespace="http://schemas.microsoft.com/office/2006/metadata/properties" ma:root="true" ma:fieldsID="ab09939a5a01e7d94cefd5cae578ad38" ns2:_="">
    <xsd:import namespace="4022fd76-da19-4aa4-8008-a3e4e2ce3e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2fd76-da19-4aa4-8008-a3e4e2ce3e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20F201-7F17-4956-BBCF-F97C64BEED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22fd76-da19-4aa4-8008-a3e4e2ce3e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01FA19-2A6B-439B-849F-1E8EE4D8E2F2}">
  <ds:schemaRefs>
    <ds:schemaRef ds:uri="4022fd76-da19-4aa4-8008-a3e4e2ce3eae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5C0DCF-9EFB-4057-9333-F09393A288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626</Words>
  <Application>Microsoft Office PowerPoint</Application>
  <PresentationFormat>Geniş ekran</PresentationFormat>
  <Paragraphs>110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ÇUKUROVA ÜNİVERSİTESİ MERKEZ KÜTÜPHANESİ</vt:lpstr>
      <vt:lpstr>Genel Bilgiler</vt:lpstr>
      <vt:lpstr>Çalışma Saatleri</vt:lpstr>
      <vt:lpstr>Koleksiyon</vt:lpstr>
      <vt:lpstr>Kütüphane koleksiyonumuzda basılı kitaplar, dergiler ve tezlerin haricinde birçok elektronik kaynak bulunmaktadır. Koleksiyonumuz kütüphanenin zemin, birinci ve ikinci katlarında açık raf sistemiyle okuyucularımıza sunulmaktadır.</vt:lpstr>
      <vt:lpstr>Çalışma Salonları</vt:lpstr>
      <vt:lpstr>Web Sayfası   https://library.cu.edu.tr/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Dinlediğiniz için teşekkürler.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Sunum Başlığı</dc:title>
  <dc:creator>Cemal Azim Örneksoy</dc:creator>
  <cp:lastModifiedBy>Casper</cp:lastModifiedBy>
  <cp:revision>42</cp:revision>
  <dcterms:created xsi:type="dcterms:W3CDTF">2022-08-19T10:10:48Z</dcterms:created>
  <dcterms:modified xsi:type="dcterms:W3CDTF">2024-09-27T06:52:19Z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0x010100849D4CE99B5AD543B1279803DDFEE6D2</vt:lpwstr>
  </property>
</Properties>
</file>